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6.wmf" ContentType="image/x-wmf"/>
  <Override PartName="/ppt/media/image10.png" ContentType="image/png"/>
  <Override PartName="/ppt/media/image13.wmf" ContentType="image/x-wmf"/>
  <Override PartName="/ppt/media/image8.wmf" ContentType="image/x-wmf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wmf" ContentType="image/x-wmf"/>
  <Override PartName="/ppt/media/image5.jpeg" ContentType="image/jpeg"/>
  <Override PartName="/ppt/media/image9.wmf" ContentType="image/x-wmf"/>
  <Override PartName="/ppt/media/image1.wmf" ContentType="image/x-wmf"/>
  <Override PartName="/ppt/media/image2.wmf" ContentType="image/x-wmf"/>
  <Override PartName="/ppt/media/image3.wmf" ContentType="image/x-wmf"/>
  <Override PartName="/ppt/media/image12.wmf" ContentType="image/x-wmf"/>
  <Override PartName="/ppt/media/image4.png" ContentType="image/png"/>
  <Override PartName="/ppt/media/image7.wmf" ContentType="image/x-wmf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5AA8D0C-2208-452B-8785-EB9C3DFB439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4BBCB5-5369-4525-BED7-5D8E90F02C6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251FD0-67B9-45C9-96AD-0A7A2672597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5F8FD8-7D6C-42D5-A99E-D6341BC7B8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FB5F8A-E245-43D6-844B-E87B21B826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4B64F7-C0B0-4E3A-9A72-AF3B066CCF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69C33F-9FCE-43EB-9FE8-DA049F871C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44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8AD605-76BC-48E0-A1B4-9063279C13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B66AB3-2BFC-4512-ADA1-5C918E60A6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DE5703-E936-4D55-B7B9-63ABC77C8F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273E30-1D46-450D-B16C-64C5E960AC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890E84-E88A-4884-B311-F3603D5B72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39DB6A-45EC-4616-9477-41B06EC4A0A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408788-6421-4C3E-82F7-2A0586F2F5F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88CA41-FD42-46CF-BDD8-DFC029E6143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CC8BBC-011C-4D4B-A7EF-924407AF91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977146E-DBB6-4D3C-A1EE-23E1023807F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B3C4C2-5DA5-46AB-B9FB-AC14F91D93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8447C0-A5AA-4C24-9D94-72E08997FD8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44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0B06768-6016-4669-A1AB-E7BEB0AB178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91AB81-FE79-477C-BB4D-1B26A4A7B2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650FEC-E13B-4669-8AC4-A252DCD379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83EA50-C84C-4371-9EA3-B9BCF051ED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0F7418-E4F0-49BB-ADFF-512AF06C41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BD6C68-7EBE-42A4-A772-1DCBDFC7D8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658AD2-CED4-4BCF-9E62-C88E92315C5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744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wm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wmf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wmf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760" cy="4269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1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760" cy="42696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152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7253DEB6-C683-472F-8CD9-A368E345867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6"/>
          <p:cNvSpPr/>
          <p:nvPr/>
        </p:nvSpPr>
        <p:spPr>
          <a:xfrm>
            <a:off x="457200" y="6229080"/>
            <a:ext cx="8229600" cy="1800"/>
          </a:xfrm>
          <a:prstGeom prst="line">
            <a:avLst/>
          </a:prstGeom>
          <a:ln w="6350">
            <a:solidFill>
              <a:srgbClr val="00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4" name="Picture 7" descr="Boulder FL master.eps"/>
          <p:cNvPicPr/>
          <p:nvPr/>
        </p:nvPicPr>
        <p:blipFill>
          <a:blip r:embed="rId2"/>
          <a:stretch/>
        </p:blipFill>
        <p:spPr>
          <a:xfrm>
            <a:off x="457200" y="6293520"/>
            <a:ext cx="2129760" cy="42696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152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fld id="{19B72E3F-0791-4454-8B33-C2EB1CC85A8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wmf"/><Relationship Id="rId6" Type="http://schemas.openxmlformats.org/officeDocument/2006/relationships/image" Target="../media/image13.wmf"/><Relationship Id="rId7" Type="http://schemas.openxmlformats.org/officeDocument/2006/relationships/image" Target="../media/image14.wmf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"/>
          <p:cNvPicPr/>
          <p:nvPr/>
        </p:nvPicPr>
        <p:blipFill>
          <a:blip r:embed="rId1"/>
          <a:srcRect l="0" t="0" r="0" b="3418"/>
          <a:stretch/>
        </p:blipFill>
        <p:spPr>
          <a:xfrm>
            <a:off x="0" y="0"/>
            <a:ext cx="9141120" cy="6848640"/>
          </a:xfrm>
          <a:prstGeom prst="rect">
            <a:avLst/>
          </a:prstGeom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707760" y="179640"/>
            <a:ext cx="7768440" cy="14659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latin typeface="Arial"/>
                <a:ea typeface="Arial"/>
              </a:rPr>
              <a:t>Quizzes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4" name="TextBox 7"/>
          <p:cNvSpPr/>
          <p:nvPr/>
        </p:nvSpPr>
        <p:spPr>
          <a:xfrm>
            <a:off x="2570400" y="6203520"/>
            <a:ext cx="400176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ASEN 3728 Aircraft Dynamics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UNIVERSITY OF COLORADO </a:t>
            </a:r>
            <a:r>
              <a:rPr b="1" lang="en-US" sz="1600" spc="-1" strike="noStrike">
                <a:solidFill>
                  <a:srgbClr val="f2f2f2"/>
                </a:solidFill>
                <a:latin typeface="Arial"/>
                <a:ea typeface="Arial"/>
              </a:rPr>
              <a:t>BOULDER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5" name="Picture 8" descr="tempest_low.JPG"/>
          <p:cNvPicPr/>
          <p:nvPr/>
        </p:nvPicPr>
        <p:blipFill>
          <a:blip r:embed="rId2"/>
          <a:stretch/>
        </p:blipFill>
        <p:spPr>
          <a:xfrm>
            <a:off x="1336680" y="1539360"/>
            <a:ext cx="6577920" cy="4384080"/>
          </a:xfrm>
          <a:prstGeom prst="rect">
            <a:avLst/>
          </a:prstGeom>
          <a:ln w="0">
            <a:solidFill>
              <a:srgbClr val="000000"/>
            </a:solidFill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MC 4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4" name=""/>
          <p:cNvSpPr txBox="1"/>
          <p:nvPr/>
        </p:nvSpPr>
        <p:spPr>
          <a:xfrm>
            <a:off x="685800" y="1416600"/>
            <a:ext cx="7543800" cy="2138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 linear system has </a:t>
            </a:r>
            <a:r>
              <a:rPr b="0" lang="en-US" sz="1800" spc="-1" strike="noStrike">
                <a:latin typeface="Arial"/>
              </a:rPr>
              <a:t>eigenvalues -2+3i, and -</a:t>
            </a:r>
            <a:r>
              <a:rPr b="0" lang="en-US" sz="1800" spc="-1" strike="noStrike">
                <a:latin typeface="Arial"/>
              </a:rPr>
              <a:t>2-3i. The initial response </a:t>
            </a:r>
            <a:r>
              <a:rPr b="0" lang="en-US" sz="1800" spc="-1" strike="noStrike">
                <a:latin typeface="Arial"/>
              </a:rPr>
              <a:t>of the system will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A) Be constant for any </a:t>
            </a:r>
            <a:r>
              <a:rPr b="0" lang="en-US" sz="1800" spc="-1" strike="noStrike">
                <a:latin typeface="Arial"/>
              </a:rPr>
              <a:t>initial condition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B) Exhibit decaying </a:t>
            </a:r>
            <a:r>
              <a:rPr b="0" lang="en-US" sz="1800" spc="-1" strike="noStrike">
                <a:latin typeface="Arial"/>
              </a:rPr>
              <a:t>oscillation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C) Exhibit diverging </a:t>
            </a:r>
            <a:r>
              <a:rPr b="0" lang="en-US" sz="1800" spc="-1" strike="noStrike">
                <a:latin typeface="Arial"/>
              </a:rPr>
              <a:t>(growing) oscillation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D) Grow exponentially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E) Decay exponentially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5640" cy="731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True or False Question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7" name="TextBox 2"/>
          <p:cNvSpPr/>
          <p:nvPr/>
        </p:nvSpPr>
        <p:spPr>
          <a:xfrm>
            <a:off x="1292400" y="2444400"/>
            <a:ext cx="6423120" cy="155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Expect TRUE/FALSE questions as part of the Homework and Exams.  In all cases students are expected to provide a concise, correct, logically sound justification for full credit.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5640" cy="731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TextBox 5"/>
          <p:cNvSpPr/>
          <p:nvPr/>
        </p:nvSpPr>
        <p:spPr>
          <a:xfrm>
            <a:off x="4545000" y="1454400"/>
            <a:ext cx="43358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277560" y="1553040"/>
            <a:ext cx="3800880" cy="1157040"/>
          </a:xfrm>
          <a:prstGeom prst="rect">
            <a:avLst/>
          </a:prstGeom>
          <a:ln w="0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5421960" y="1791360"/>
            <a:ext cx="313560" cy="30096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1828800" y="3657600"/>
            <a:ext cx="5484600" cy="85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112680"/>
            <a:ext cx="8225640" cy="73116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TF 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4" name="TextBox 5"/>
          <p:cNvSpPr/>
          <p:nvPr/>
        </p:nvSpPr>
        <p:spPr>
          <a:xfrm>
            <a:off x="4545000" y="837360"/>
            <a:ext cx="43358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True or False: Given this velocity vector       one can conclude that the aircraft is ascending? Justify your answer.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277560" y="936000"/>
            <a:ext cx="3800880" cy="115704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 descr=""/>
          <p:cNvPicPr/>
          <p:nvPr/>
        </p:nvPicPr>
        <p:blipFill>
          <a:blip r:embed="rId2"/>
          <a:stretch/>
        </p:blipFill>
        <p:spPr>
          <a:xfrm>
            <a:off x="5421960" y="1174320"/>
            <a:ext cx="313560" cy="300960"/>
          </a:xfrm>
          <a:prstGeom prst="rect">
            <a:avLst/>
          </a:prstGeom>
          <a:ln w="0">
            <a:noFill/>
          </a:ln>
        </p:spPr>
      </p:pic>
      <p:sp>
        <p:nvSpPr>
          <p:cNvPr id="147" name="TextBox 7"/>
          <p:cNvSpPr/>
          <p:nvPr/>
        </p:nvSpPr>
        <p:spPr>
          <a:xfrm>
            <a:off x="3200400" y="5244120"/>
            <a:ext cx="274896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ff0000"/>
                </a:solidFill>
                <a:latin typeface="Arial"/>
                <a:ea typeface="Arial"/>
              </a:rPr>
              <a:t>Both figures satisfy the given conditions!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8" name="Picture 17" descr="testnew2.png"/>
          <p:cNvPicPr/>
          <p:nvPr/>
        </p:nvPicPr>
        <p:blipFill>
          <a:blip r:embed="rId3"/>
          <a:stretch/>
        </p:blipFill>
        <p:spPr>
          <a:xfrm rot="20371800">
            <a:off x="171360" y="4312080"/>
            <a:ext cx="2841480" cy="770400"/>
          </a:xfrm>
          <a:prstGeom prst="rect">
            <a:avLst/>
          </a:prstGeom>
          <a:ln w="9525">
            <a:noFill/>
          </a:ln>
        </p:spPr>
      </p:pic>
      <p:sp>
        <p:nvSpPr>
          <p:cNvPr id="149" name="Line 4"/>
          <p:cNvSpPr/>
          <p:nvPr/>
        </p:nvSpPr>
        <p:spPr>
          <a:xfrm flipV="1">
            <a:off x="2497680" y="4016880"/>
            <a:ext cx="1627920" cy="6037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5"/>
          <p:cNvSpPr/>
          <p:nvPr/>
        </p:nvSpPr>
        <p:spPr>
          <a:xfrm>
            <a:off x="2501640" y="4620600"/>
            <a:ext cx="464040" cy="127620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7"/>
          <p:cNvSpPr/>
          <p:nvPr/>
        </p:nvSpPr>
        <p:spPr>
          <a:xfrm flipV="1">
            <a:off x="2509560" y="3779640"/>
            <a:ext cx="1347840" cy="84096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Picture 17" descr="testnew2.png"/>
          <p:cNvPicPr/>
          <p:nvPr/>
        </p:nvPicPr>
        <p:blipFill>
          <a:blip r:embed="rId4"/>
          <a:stretch/>
        </p:blipFill>
        <p:spPr>
          <a:xfrm rot="1064400">
            <a:off x="4830120" y="3960360"/>
            <a:ext cx="2841480" cy="770400"/>
          </a:xfrm>
          <a:prstGeom prst="rect">
            <a:avLst/>
          </a:prstGeom>
          <a:ln w="9525">
            <a:noFill/>
          </a:ln>
        </p:spPr>
      </p:pic>
      <p:sp>
        <p:nvSpPr>
          <p:cNvPr id="153" name="Line 4"/>
          <p:cNvSpPr/>
          <p:nvPr/>
        </p:nvSpPr>
        <p:spPr>
          <a:xfrm>
            <a:off x="7011720" y="4846320"/>
            <a:ext cx="1652760" cy="53244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5"/>
          <p:cNvSpPr/>
          <p:nvPr/>
        </p:nvSpPr>
        <p:spPr>
          <a:xfrm flipH="1">
            <a:off x="6590160" y="4848840"/>
            <a:ext cx="424800" cy="1289520"/>
          </a:xfrm>
          <a:prstGeom prst="line">
            <a:avLst/>
          </a:prstGeom>
          <a:ln w="9525">
            <a:solidFill>
              <a:srgbClr val="000000"/>
            </a:solidFill>
            <a:prstDash val="dash"/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7"/>
          <p:cNvSpPr/>
          <p:nvPr/>
        </p:nvSpPr>
        <p:spPr>
          <a:xfrm>
            <a:off x="7021080" y="4853880"/>
            <a:ext cx="1579320" cy="172440"/>
          </a:xfrm>
          <a:prstGeom prst="line">
            <a:avLst/>
          </a:prstGeom>
          <a:ln w="28575">
            <a:solidFill>
              <a:srgbClr val="000000"/>
            </a:solidFill>
            <a:round/>
            <a:tailEnd len="lg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TextBox 18"/>
          <p:cNvSpPr/>
          <p:nvPr/>
        </p:nvSpPr>
        <p:spPr>
          <a:xfrm>
            <a:off x="371880" y="2408400"/>
            <a:ext cx="860292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vector       is the inertial velocity expressed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body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know if the aircraft is ascending you need to know the vector in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inertial coordinates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 In order to calculate this vector, we need to know the orientation of the aircraft.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57" name="Picture 19" descr=""/>
          <p:cNvPicPr/>
          <p:nvPr/>
        </p:nvPicPr>
        <p:blipFill>
          <a:blip r:embed="rId5"/>
          <a:stretch/>
        </p:blipFill>
        <p:spPr>
          <a:xfrm>
            <a:off x="1742760" y="2437200"/>
            <a:ext cx="313560" cy="30096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4"/>
          <p:cNvSpPr/>
          <p:nvPr/>
        </p:nvSpPr>
        <p:spPr>
          <a:xfrm>
            <a:off x="225000" y="2307600"/>
            <a:ext cx="8750160" cy="3885120"/>
          </a:xfrm>
          <a:prstGeom prst="rect">
            <a:avLst/>
          </a:prstGeom>
          <a:noFill/>
          <a:ln>
            <a:solidFill>
              <a:srgbClr val="000000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59" name="Picture 6" descr=""/>
          <p:cNvPicPr/>
          <p:nvPr/>
        </p:nvPicPr>
        <p:blipFill>
          <a:blip r:embed="rId6"/>
          <a:stretch/>
        </p:blipFill>
        <p:spPr>
          <a:xfrm>
            <a:off x="3908160" y="3611160"/>
            <a:ext cx="313560" cy="23724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20" descr=""/>
          <p:cNvPicPr/>
          <p:nvPr/>
        </p:nvPicPr>
        <p:blipFill>
          <a:blip r:embed="rId7"/>
          <a:stretch/>
        </p:blipFill>
        <p:spPr>
          <a:xfrm>
            <a:off x="8581680" y="4819680"/>
            <a:ext cx="313560" cy="237240"/>
          </a:xfrm>
          <a:prstGeom prst="rect">
            <a:avLst/>
          </a:prstGeom>
          <a:ln w="0">
            <a:noFill/>
          </a:ln>
        </p:spPr>
      </p:pic>
      <p:sp>
        <p:nvSpPr>
          <p:cNvPr id="161" name="TextBox 13"/>
          <p:cNvSpPr/>
          <p:nvPr/>
        </p:nvSpPr>
        <p:spPr>
          <a:xfrm>
            <a:off x="3857400" y="4482000"/>
            <a:ext cx="111240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ff0000"/>
                </a:solidFill>
                <a:latin typeface="Arial"/>
                <a:ea typeface="Arial"/>
              </a:rPr>
              <a:t>False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57560" y="1828800"/>
            <a:ext cx="8456040" cy="1112040"/>
          </a:xfrm>
          <a:prstGeom prst="rect">
            <a:avLst/>
          </a:prstGeom>
          <a:ln w="0">
            <a:noFill/>
          </a:ln>
        </p:spPr>
      </p:pic>
      <p:sp>
        <p:nvSpPr>
          <p:cNvPr id="164" name=""/>
          <p:cNvSpPr/>
          <p:nvPr/>
        </p:nvSpPr>
        <p:spPr>
          <a:xfrm>
            <a:off x="1828800" y="3886200"/>
            <a:ext cx="1017360" cy="60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A: True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B: False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TF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685440" y="1371600"/>
            <a:ext cx="7999200" cy="471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1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1080" y="1142280"/>
            <a:ext cx="9142560" cy="457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 2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714240" y="1514520"/>
            <a:ext cx="7847640" cy="388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744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latin typeface="Arial"/>
              </a:rPr>
              <a:t>MC3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343080" y="1828800"/>
            <a:ext cx="8571960" cy="349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43259</TotalTime>
  <Application>LibreOffice/7.3.7.2$Linux_X86_64 LibreOffice_project/30$Build-2</Application>
  <AppVersion>15.0000</AppVersion>
  <Words>2626</Words>
  <Paragraphs>400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2010-06-21T19:47:20Z</dcterms:created>
  <dc:creator>Eric</dc:creator>
  <dc:description/>
  <dc:language>en-US</dc:language>
  <cp:lastModifiedBy/>
  <cp:lastPrinted>2022-08-22T17:16:50Z</cp:lastPrinted>
  <dcterms:modified xsi:type="dcterms:W3CDTF">2025-02-11T13:49:58Z</dcterms:modified>
  <cp:revision>333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17</vt:i4>
  </property>
  <property fmtid="{D5CDD505-2E9C-101B-9397-08002B2CF9AE}" pid="3" name="MMClips">
    <vt:i4>5</vt:i4>
  </property>
  <property fmtid="{D5CDD505-2E9C-101B-9397-08002B2CF9AE}" pid="4" name="Notes">
    <vt:i4>32</vt:i4>
  </property>
  <property fmtid="{D5CDD505-2E9C-101B-9397-08002B2CF9AE}" pid="5" name="PresentationFormat">
    <vt:lpwstr>On-screen Show (4:3)</vt:lpwstr>
  </property>
  <property fmtid="{D5CDD505-2E9C-101B-9397-08002B2CF9AE}" pid="6" name="Slides">
    <vt:i4>56</vt:i4>
  </property>
  <property fmtid="{D5CDD505-2E9C-101B-9397-08002B2CF9AE}" pid="7" name="Version">
    <vt:i4>1</vt:i4>
  </property>
</Properties>
</file>